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9" r:id="rId2"/>
  </p:sldMasterIdLst>
  <p:notesMasterIdLst>
    <p:notesMasterId r:id="rId21"/>
  </p:notesMasterIdLst>
  <p:sldIdLst>
    <p:sldId id="416" r:id="rId3"/>
    <p:sldId id="488" r:id="rId4"/>
    <p:sldId id="479" r:id="rId5"/>
    <p:sldId id="480" r:id="rId6"/>
    <p:sldId id="482" r:id="rId7"/>
    <p:sldId id="481" r:id="rId8"/>
    <p:sldId id="489" r:id="rId9"/>
    <p:sldId id="492" r:id="rId10"/>
    <p:sldId id="491" r:id="rId11"/>
    <p:sldId id="483" r:id="rId12"/>
    <p:sldId id="493" r:id="rId13"/>
    <p:sldId id="494" r:id="rId14"/>
    <p:sldId id="486" r:id="rId15"/>
    <p:sldId id="461" r:id="rId16"/>
    <p:sldId id="484" r:id="rId17"/>
    <p:sldId id="485" r:id="rId18"/>
    <p:sldId id="487" r:id="rId19"/>
    <p:sldId id="470" r:id="rId20"/>
  </p:sldIdLst>
  <p:sldSz cx="9144000" cy="6858000" type="screen4x3"/>
  <p:notesSz cx="6797675" cy="9926638"/>
  <p:embeddedFontLst>
    <p:embeddedFont>
      <p:font typeface="Lato Light" charset="0"/>
      <p:regular r:id="rId22"/>
      <p:italic r:id="rId23"/>
    </p:embeddedFont>
    <p:embeddedFont>
      <p:font typeface="DejaVu Sans" pitchFamily="34" charset="0"/>
      <p:regular r:id="rId24"/>
      <p:bold r:id="rId25"/>
      <p:italic r:id="rId26"/>
      <p:boldItalic r:id="rId27"/>
    </p:embeddedFont>
    <p:embeddedFont>
      <p:font typeface="Lato" charset="0"/>
      <p:regular r:id="rId28"/>
      <p:bold r:id="rId29"/>
      <p:italic r:id="rId30"/>
      <p:boldItalic r:id="rId31"/>
    </p:embeddedFon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Arial Rounded MT Bold" charset="0"/>
      <p:regular r:id="rId36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152"/>
    <a:srgbClr val="4D4D4D"/>
    <a:srgbClr val="8CCA49"/>
    <a:srgbClr val="3333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ijl, licht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jl, licht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339" autoAdjust="0"/>
    <p:restoredTop sz="94660" autoAdjust="0"/>
  </p:normalViewPr>
  <p:slideViewPr>
    <p:cSldViewPr>
      <p:cViewPr varScale="1">
        <p:scale>
          <a:sx n="69" d="100"/>
          <a:sy n="69" d="100"/>
        </p:scale>
        <p:origin x="-912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94"/>
    </p:cViewPr>
  </p:sorterViewPr>
  <p:notesViewPr>
    <p:cSldViewPr>
      <p:cViewPr varScale="1">
        <p:scale>
          <a:sx n="52" d="100"/>
          <a:sy n="52" d="100"/>
        </p:scale>
        <p:origin x="-2844" y="-108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body"/>
          </p:nvPr>
        </p:nvSpPr>
        <p:spPr>
          <a:xfrm>
            <a:off x="770403" y="5186473"/>
            <a:ext cx="6162869" cy="4913295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GB"/>
              <a:t>Click to edit the notes' format</a:t>
            </a:r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43172" cy="545574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GB"/>
              <a:t>&lt;header&gt;</a:t>
            </a:r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dt"/>
          </p:nvPr>
        </p:nvSpPr>
        <p:spPr>
          <a:xfrm>
            <a:off x="4360503" y="0"/>
            <a:ext cx="3343172" cy="545574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GB"/>
              <a:t>&lt;date/time&gt;</a:t>
            </a:r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ftr"/>
          </p:nvPr>
        </p:nvSpPr>
        <p:spPr>
          <a:xfrm>
            <a:off x="0" y="10373337"/>
            <a:ext cx="3343172" cy="545574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GB"/>
              <a:t>&lt;footer&gt;</a:t>
            </a:r>
            <a:endParaRPr/>
          </a:p>
        </p:txBody>
      </p:sp>
      <p:sp>
        <p:nvSpPr>
          <p:cNvPr id="64" name="PlaceHolder 5"/>
          <p:cNvSpPr>
            <a:spLocks noGrp="1"/>
          </p:cNvSpPr>
          <p:nvPr>
            <p:ph type="sldNum"/>
          </p:nvPr>
        </p:nvSpPr>
        <p:spPr>
          <a:xfrm>
            <a:off x="4360503" y="10373337"/>
            <a:ext cx="3343172" cy="545574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016101C1-D121-41B1-A1F1-814171C1A161}" type="slidenum">
              <a:rPr lang="en-GB"/>
              <a:pPr algn="r"/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16101C1-D121-41B1-A1F1-814171C1A161}" type="slidenum">
              <a:rPr lang="en-GB" smtClean="0"/>
              <a:pPr algn="r"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16101C1-D121-41B1-A1F1-814171C1A161}" type="slidenum">
              <a:rPr lang="en-GB" smtClean="0"/>
              <a:pPr algn="r"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 Rounded MT Bold"/>
              <a:cs typeface="Arial Rounded M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43E6E-4F74-D940-98FA-4A066528ED7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334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73600"/>
            <a:ext cx="5688632" cy="1144800"/>
          </a:xfrm>
        </p:spPr>
        <p:txBody>
          <a:bodyPr/>
          <a:lstStyle>
            <a:lvl1pPr>
              <a:defRPr sz="3600">
                <a:latin typeface="Lato Light" pitchFamily="34" charset="0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Rechthoek 2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13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00360" y="260376"/>
            <a:ext cx="2624760" cy="7923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1234440"/>
            <a:ext cx="9141120" cy="3171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CustomShape 2"/>
          <p:cNvSpPr/>
          <p:nvPr/>
        </p:nvSpPr>
        <p:spPr>
          <a:xfrm>
            <a:off x="0" y="1280160"/>
            <a:ext cx="530640" cy="225720"/>
          </a:xfrm>
          <a:prstGeom prst="rect">
            <a:avLst/>
          </a:prstGeom>
          <a:solidFill>
            <a:srgbClr val="4A5152"/>
          </a:solidFill>
        </p:spPr>
      </p:sp>
      <p:sp>
        <p:nvSpPr>
          <p:cNvPr id="2" name="CustomShape 3"/>
          <p:cNvSpPr/>
          <p:nvPr/>
        </p:nvSpPr>
        <p:spPr>
          <a:xfrm>
            <a:off x="590400" y="1280160"/>
            <a:ext cx="8550720" cy="225720"/>
          </a:xfrm>
          <a:prstGeom prst="rect">
            <a:avLst/>
          </a:prstGeom>
          <a:solidFill>
            <a:srgbClr val="8CCA49"/>
          </a:solidFill>
        </p:spPr>
      </p:sp>
      <p:sp>
        <p:nvSpPr>
          <p:cNvPr id="3" name="CustomShape 4"/>
          <p:cNvSpPr/>
          <p:nvPr/>
        </p:nvSpPr>
        <p:spPr>
          <a:xfrm>
            <a:off x="0" y="5970960"/>
            <a:ext cx="9141120" cy="8841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CustomShape 7"/>
          <p:cNvSpPr/>
          <p:nvPr/>
        </p:nvSpPr>
        <p:spPr>
          <a:xfrm>
            <a:off x="2085480" y="236520"/>
            <a:ext cx="5864400" cy="362160"/>
          </a:xfrm>
          <a:prstGeom prst="rect">
            <a:avLst/>
          </a:prstGeom>
        </p:spPr>
      </p:sp>
      <p:sp>
        <p:nvSpPr>
          <p:cNvPr id="7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GB"/>
              <a:t>Click to edit the title text format</a:t>
            </a:r>
            <a:endParaRPr/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en-GB"/>
              <a:t>Ninth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1234440"/>
            <a:ext cx="9141120" cy="3171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CustomShape 2"/>
          <p:cNvSpPr/>
          <p:nvPr/>
        </p:nvSpPr>
        <p:spPr>
          <a:xfrm>
            <a:off x="0" y="1280160"/>
            <a:ext cx="530640" cy="225720"/>
          </a:xfrm>
          <a:prstGeom prst="rect">
            <a:avLst/>
          </a:prstGeom>
          <a:solidFill>
            <a:srgbClr val="4A5152"/>
          </a:solidFill>
        </p:spPr>
      </p:sp>
      <p:sp>
        <p:nvSpPr>
          <p:cNvPr id="2" name="CustomShape 3"/>
          <p:cNvSpPr/>
          <p:nvPr/>
        </p:nvSpPr>
        <p:spPr>
          <a:xfrm>
            <a:off x="590400" y="1280160"/>
            <a:ext cx="8550720" cy="225720"/>
          </a:xfrm>
          <a:prstGeom prst="rect">
            <a:avLst/>
          </a:prstGeom>
          <a:solidFill>
            <a:srgbClr val="8CCA49"/>
          </a:solidFill>
        </p:spPr>
      </p:sp>
      <p:sp>
        <p:nvSpPr>
          <p:cNvPr id="3" name="CustomShape 4"/>
          <p:cNvSpPr/>
          <p:nvPr/>
        </p:nvSpPr>
        <p:spPr>
          <a:xfrm>
            <a:off x="0" y="5970960"/>
            <a:ext cx="9141120" cy="8841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CustomShape 5"/>
          <p:cNvSpPr/>
          <p:nvPr/>
        </p:nvSpPr>
        <p:spPr>
          <a:xfrm>
            <a:off x="-9000" y="6053400"/>
            <a:ext cx="2246400" cy="710280"/>
          </a:xfrm>
          <a:prstGeom prst="rect">
            <a:avLst/>
          </a:prstGeom>
          <a:solidFill>
            <a:srgbClr val="4A5152"/>
          </a:solidFill>
        </p:spPr>
      </p:sp>
      <p:sp>
        <p:nvSpPr>
          <p:cNvPr id="5" name="CustomShape 6"/>
          <p:cNvSpPr/>
          <p:nvPr/>
        </p:nvSpPr>
        <p:spPr>
          <a:xfrm>
            <a:off x="2359080" y="6044040"/>
            <a:ext cx="6782040" cy="710280"/>
          </a:xfrm>
          <a:prstGeom prst="rect">
            <a:avLst/>
          </a:prstGeom>
          <a:solidFill>
            <a:srgbClr val="8CCA49"/>
          </a:solidFill>
        </p:spPr>
      </p:sp>
      <p:sp>
        <p:nvSpPr>
          <p:cNvPr id="6" name="CustomShape 7"/>
          <p:cNvSpPr/>
          <p:nvPr/>
        </p:nvSpPr>
        <p:spPr>
          <a:xfrm>
            <a:off x="2085480" y="236520"/>
            <a:ext cx="5864400" cy="362160"/>
          </a:xfrm>
          <a:prstGeom prst="rect">
            <a:avLst/>
          </a:prstGeom>
        </p:spPr>
      </p:sp>
      <p:sp>
        <p:nvSpPr>
          <p:cNvPr id="7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GB"/>
              <a:t>Click to edit the title text format</a:t>
            </a:r>
            <a:endParaRPr/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en-GB"/>
              <a:t>Ninth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3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iati-dash-pilot" TargetMode="External"/><Relationship Id="rId3" Type="http://schemas.openxmlformats.org/officeDocument/2006/relationships/hyperlink" Target="http://openaidsearch.org/" TargetMode="External"/><Relationship Id="rId7" Type="http://schemas.openxmlformats.org/officeDocument/2006/relationships/hyperlink" Target="http://bit.ly/cordaid-data-journey" TargetMode="External"/><Relationship Id="rId2" Type="http://schemas.openxmlformats.org/officeDocument/2006/relationships/hyperlink" Target="http://mali.publishwhatyoufund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olkskrant.nl/vk/nl/2686/Binnenland/article/detail/3430955/2013/04/24/Nederland-geruisloos-helemaal-weg-uit-Uruzgan.dhtml" TargetMode="External"/><Relationship Id="rId5" Type="http://schemas.openxmlformats.org/officeDocument/2006/relationships/hyperlink" Target="http://devtracker.dfid.gov.uk/" TargetMode="External"/><Relationship Id="rId4" Type="http://schemas.openxmlformats.org/officeDocument/2006/relationships/hyperlink" Target="http://cordaid.org/en/projects" TargetMode="External"/><Relationship Id="rId9" Type="http://schemas.openxmlformats.org/officeDocument/2006/relationships/hyperlink" Target="http://bit.ly/cordaid-data-journey-1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openforchange.info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mailto:pelle@openforchange.inf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farm6.staticflickr.com/5220/5386479033_003f45b354_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919884"/>
          </a:xfrm>
          <a:prstGeom prst="rect">
            <a:avLst/>
          </a:prstGeom>
          <a:noFill/>
        </p:spPr>
      </p:pic>
      <p:sp>
        <p:nvSpPr>
          <p:cNvPr id="66" name="CustomShape 1"/>
          <p:cNvSpPr/>
          <p:nvPr/>
        </p:nvSpPr>
        <p:spPr>
          <a:xfrm>
            <a:off x="0" y="4509120"/>
            <a:ext cx="7092280" cy="1800200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lIns="90000" tIns="45000" rIns="90000" bIns="45000" anchor="ctr"/>
          <a:lstStyle/>
          <a:p>
            <a:r>
              <a:rPr lang="en-GB" sz="2600" b="1" dirty="0" smtClean="0">
                <a:solidFill>
                  <a:srgbClr val="FFFFFF"/>
                </a:solidFill>
                <a:latin typeface="Lato Light" pitchFamily="34" charset="0"/>
              </a:rPr>
              <a:t>   </a:t>
            </a:r>
            <a:r>
              <a:rPr lang="en-GB" sz="3600" dirty="0" smtClean="0">
                <a:solidFill>
                  <a:srgbClr val="FFFFFF"/>
                </a:solidFill>
                <a:latin typeface="Lato Light" pitchFamily="34" charset="0"/>
              </a:rPr>
              <a:t>MANY WAYS TO USE IATI DATA</a:t>
            </a:r>
          </a:p>
          <a:p>
            <a:r>
              <a:rPr lang="en-GB" sz="3600" dirty="0" smtClean="0">
                <a:solidFill>
                  <a:srgbClr val="FFFFFF"/>
                </a:solidFill>
                <a:latin typeface="Lato Light" pitchFamily="34" charset="0"/>
              </a:rPr>
              <a:t>   </a:t>
            </a:r>
            <a:r>
              <a:rPr lang="en-GB" dirty="0" smtClean="0">
                <a:solidFill>
                  <a:srgbClr val="FFFFFF"/>
                </a:solidFill>
                <a:latin typeface="Lato Light" pitchFamily="34" charset="0"/>
              </a:rPr>
              <a:t> 27 </a:t>
            </a:r>
            <a:r>
              <a:rPr lang="en-GB" dirty="0" err="1" smtClean="0">
                <a:solidFill>
                  <a:srgbClr val="FFFFFF"/>
                </a:solidFill>
                <a:latin typeface="Lato Light" pitchFamily="34" charset="0"/>
              </a:rPr>
              <a:t>april</a:t>
            </a:r>
            <a:r>
              <a:rPr lang="en-GB" dirty="0" smtClean="0">
                <a:solidFill>
                  <a:srgbClr val="FFFFFF"/>
                </a:solidFill>
                <a:latin typeface="Lato Light" pitchFamily="34" charset="0"/>
              </a:rPr>
              <a:t> 2015, </a:t>
            </a:r>
            <a:r>
              <a:rPr lang="en-GB" dirty="0" err="1" smtClean="0">
                <a:solidFill>
                  <a:srgbClr val="FFFFFF"/>
                </a:solidFill>
                <a:latin typeface="Lato Light" pitchFamily="34" charset="0"/>
              </a:rPr>
              <a:t>Pelle</a:t>
            </a:r>
            <a:r>
              <a:rPr lang="en-GB" dirty="0" smtClean="0">
                <a:solidFill>
                  <a:srgbClr val="FFFFFF"/>
                </a:solidFill>
                <a:latin typeface="Lato Light" pitchFamily="34" charset="0"/>
              </a:rPr>
              <a:t> </a:t>
            </a:r>
            <a:r>
              <a:rPr lang="en-GB" dirty="0" err="1" smtClean="0">
                <a:solidFill>
                  <a:srgbClr val="FFFFFF"/>
                </a:solidFill>
                <a:latin typeface="Lato Light" pitchFamily="34" charset="0"/>
              </a:rPr>
              <a:t>Aardema</a:t>
            </a:r>
            <a:endParaRPr dirty="0">
              <a:latin typeface="Lato Light" pitchFamily="34" charset="0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4067944" y="6597352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>
                <a:latin typeface="Lato" pitchFamily="34" charset="0"/>
              </a:rPr>
              <a:t>Image © Keith Williamson,  </a:t>
            </a:r>
            <a:r>
              <a:rPr lang="nl-NL" sz="1200" dirty="0" err="1" smtClean="0">
                <a:latin typeface="Lato" pitchFamily="34" charset="0"/>
              </a:rPr>
              <a:t>used</a:t>
            </a:r>
            <a:r>
              <a:rPr lang="nl-NL" sz="1200" dirty="0" smtClean="0">
                <a:latin typeface="Lato" pitchFamily="34" charset="0"/>
              </a:rPr>
              <a:t> </a:t>
            </a:r>
            <a:r>
              <a:rPr lang="nl-NL" sz="1200" dirty="0" err="1" smtClean="0">
                <a:latin typeface="Lato" pitchFamily="34" charset="0"/>
              </a:rPr>
              <a:t>under</a:t>
            </a:r>
            <a:r>
              <a:rPr lang="nl-NL" sz="1200" dirty="0" smtClean="0">
                <a:latin typeface="Lato" pitchFamily="34" charset="0"/>
              </a:rPr>
              <a:t> CC-BY-2.0, https://flic.kr/p/9cZ7ya </a:t>
            </a:r>
            <a:endParaRPr lang="nl-NL" sz="1200" dirty="0">
              <a:latin typeface="Lato" pitchFamily="34" charset="0"/>
            </a:endParaRPr>
          </a:p>
        </p:txBody>
      </p:sp>
      <p:pic>
        <p:nvPicPr>
          <p:cNvPr id="10" name="Afbeelding 9" descr="OpenforChange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0112" y="188640"/>
            <a:ext cx="3403895" cy="1016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BETTER JOURNALISM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6792"/>
            <a:ext cx="5342071" cy="4478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fbeelding 2" descr="Heatmap gender projecten Afghanist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3264625"/>
            <a:ext cx="7920880" cy="3404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ustomShape 1"/>
          <p:cNvSpPr/>
          <p:nvPr/>
        </p:nvSpPr>
        <p:spPr>
          <a:xfrm>
            <a:off x="5724128" y="1772816"/>
            <a:ext cx="3168352" cy="2088232"/>
          </a:xfrm>
          <a:prstGeom prst="rect">
            <a:avLst/>
          </a:prstGeom>
          <a:solidFill>
            <a:srgbClr val="4A5152">
              <a:alpha val="90000"/>
            </a:srgbClr>
          </a:solidFill>
        </p:spPr>
        <p:txBody>
          <a:bodyPr lIns="90000" tIns="45000" rIns="90000" bIns="45000" anchor="ctr"/>
          <a:lstStyle/>
          <a:p>
            <a:r>
              <a:rPr lang="en-GB" dirty="0" smtClean="0">
                <a:solidFill>
                  <a:srgbClr val="FFFFFF"/>
                </a:solidFill>
                <a:latin typeface="Calibri" pitchFamily="34" charset="0"/>
              </a:rPr>
              <a:t>The newspaper article says ‘The Netherlands’ have left </a:t>
            </a:r>
            <a:r>
              <a:rPr lang="en-GB" dirty="0" err="1" smtClean="0">
                <a:solidFill>
                  <a:srgbClr val="FFFFFF"/>
                </a:solidFill>
                <a:latin typeface="Calibri" pitchFamily="34" charset="0"/>
              </a:rPr>
              <a:t>Uruzgan</a:t>
            </a:r>
            <a:r>
              <a:rPr lang="en-GB" dirty="0" smtClean="0">
                <a:solidFill>
                  <a:srgbClr val="FFFFFF"/>
                </a:solidFill>
                <a:latin typeface="Calibri" pitchFamily="34" charset="0"/>
              </a:rPr>
              <a:t>, while the data show a concentration of development projects in </a:t>
            </a:r>
            <a:r>
              <a:rPr lang="en-GB" dirty="0" err="1" smtClean="0">
                <a:solidFill>
                  <a:srgbClr val="FFFFFF"/>
                </a:solidFill>
                <a:latin typeface="Calibri" pitchFamily="34" charset="0"/>
              </a:rPr>
              <a:t>Uruzgan</a:t>
            </a:r>
            <a:r>
              <a:rPr lang="en-GB" dirty="0" smtClean="0">
                <a:solidFill>
                  <a:srgbClr val="FFFFFF"/>
                </a:solidFill>
                <a:latin typeface="Calibri" pitchFamily="34" charset="0"/>
              </a:rPr>
              <a:t> (with increasing budget)</a:t>
            </a:r>
          </a:p>
          <a:p>
            <a:pPr algn="r"/>
            <a:r>
              <a:rPr lang="en-GB" sz="1000" dirty="0" smtClean="0">
                <a:solidFill>
                  <a:srgbClr val="FFFFFF"/>
                </a:solidFill>
                <a:latin typeface="Calibri" pitchFamily="34" charset="0"/>
              </a:rPr>
              <a:t>- Based on </a:t>
            </a:r>
            <a:r>
              <a:rPr lang="en-GB" sz="1000" dirty="0" err="1" smtClean="0">
                <a:solidFill>
                  <a:srgbClr val="FFFFFF"/>
                </a:solidFill>
                <a:latin typeface="Calibri" pitchFamily="34" charset="0"/>
              </a:rPr>
              <a:t>Cordaid</a:t>
            </a:r>
            <a:r>
              <a:rPr lang="en-GB" sz="1000" dirty="0" smtClean="0">
                <a:solidFill>
                  <a:srgbClr val="FFFFFF"/>
                </a:solidFill>
                <a:latin typeface="Calibri" pitchFamily="34" charset="0"/>
              </a:rPr>
              <a:t> IATI activity set.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73600"/>
            <a:ext cx="5688632" cy="1144800"/>
          </a:xfrm>
        </p:spPr>
        <p:txBody>
          <a:bodyPr/>
          <a:lstStyle/>
          <a:p>
            <a:r>
              <a:rPr lang="nl-NL" sz="2600" dirty="0" smtClean="0"/>
              <a:t>GAIN INSIGHT IN THE DEVELOPMENT </a:t>
            </a:r>
            <a:br>
              <a:rPr lang="nl-NL" sz="2600" dirty="0" smtClean="0"/>
            </a:br>
            <a:r>
              <a:rPr lang="nl-NL" sz="2600" dirty="0" smtClean="0"/>
              <a:t>CHAIN</a:t>
            </a:r>
            <a:endParaRPr lang="en-US" sz="2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8010" t="13456" r="21157"/>
          <a:stretch>
            <a:fillRect/>
          </a:stretch>
        </p:blipFill>
        <p:spPr bwMode="auto">
          <a:xfrm>
            <a:off x="578707" y="1628800"/>
            <a:ext cx="6657589" cy="50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LINK WITH OTHER DATA</a:t>
            </a:r>
            <a:endParaRPr lang="nl-NL" dirty="0"/>
          </a:p>
        </p:txBody>
      </p:sp>
      <p:pic>
        <p:nvPicPr>
          <p:cNvPr id="3" name="Afbeelding 2"/>
          <p:cNvPicPr/>
          <p:nvPr/>
        </p:nvPicPr>
        <p:blipFill>
          <a:blip r:embed="rId2" cstate="print"/>
          <a:srcRect l="1329" t="22623" r="6222" b="2269"/>
          <a:stretch>
            <a:fillRect/>
          </a:stretch>
        </p:blipFill>
        <p:spPr bwMode="auto">
          <a:xfrm>
            <a:off x="0" y="2056104"/>
            <a:ext cx="9144000" cy="439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ustomShape 1"/>
          <p:cNvSpPr/>
          <p:nvPr/>
        </p:nvSpPr>
        <p:spPr>
          <a:xfrm>
            <a:off x="251520" y="5661248"/>
            <a:ext cx="6840760" cy="936104"/>
          </a:xfrm>
          <a:prstGeom prst="rect">
            <a:avLst/>
          </a:prstGeom>
          <a:solidFill>
            <a:srgbClr val="4A5152">
              <a:alpha val="90000"/>
            </a:srgbClr>
          </a:solidFill>
        </p:spPr>
        <p:txBody>
          <a:bodyPr lIns="90000" tIns="45000" rIns="90000" bIns="45000" anchor="ctr"/>
          <a:lstStyle/>
          <a:p>
            <a:r>
              <a:rPr lang="en-GB" sz="1600" dirty="0" smtClean="0">
                <a:solidFill>
                  <a:schemeClr val="bg1"/>
                </a:solidFill>
                <a:latin typeface="Calibri" pitchFamily="34" charset="0"/>
              </a:rPr>
              <a:t>Oxfam </a:t>
            </a:r>
            <a:r>
              <a:rPr lang="en-GB" sz="1600" dirty="0" err="1" smtClean="0">
                <a:solidFill>
                  <a:schemeClr val="bg1"/>
                </a:solidFill>
                <a:latin typeface="Calibri" pitchFamily="34" charset="0"/>
              </a:rPr>
              <a:t>Novib's</a:t>
            </a:r>
            <a:r>
              <a:rPr lang="en-GB" sz="1600" dirty="0" smtClean="0">
                <a:solidFill>
                  <a:schemeClr val="bg1"/>
                </a:solidFill>
                <a:latin typeface="Calibri" pitchFamily="34" charset="0"/>
              </a:rPr>
              <a:t> mission is to overcome poverty. But does Oxfam </a:t>
            </a:r>
            <a:r>
              <a:rPr lang="en-GB" sz="1600" dirty="0" err="1" smtClean="0">
                <a:solidFill>
                  <a:schemeClr val="bg1"/>
                </a:solidFill>
                <a:latin typeface="Calibri" pitchFamily="34" charset="0"/>
              </a:rPr>
              <a:t>Novib</a:t>
            </a:r>
            <a:r>
              <a:rPr lang="en-GB" sz="1600" dirty="0" smtClean="0">
                <a:solidFill>
                  <a:schemeClr val="bg1"/>
                </a:solidFill>
                <a:latin typeface="Calibri" pitchFamily="34" charset="0"/>
              </a:rPr>
              <a:t> really work in the world's poorest countries? A quick analysis based on its IATI open data &amp; the World Development Index.</a:t>
            </a:r>
            <a:endParaRPr lang="en-GB" sz="16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ustomShape 1"/>
          <p:cNvSpPr/>
          <p:nvPr/>
        </p:nvSpPr>
        <p:spPr>
          <a:xfrm>
            <a:off x="0" y="4941168"/>
            <a:ext cx="7668344" cy="1152128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lIns="90000" tIns="45000" rIns="90000" bIns="45000" anchor="ctr"/>
          <a:lstStyle/>
          <a:p>
            <a:pPr lvl="1"/>
            <a:r>
              <a:rPr lang="en-GB" sz="3600" dirty="0" smtClean="0">
                <a:solidFill>
                  <a:srgbClr val="FFFFFF"/>
                </a:solidFill>
                <a:latin typeface="Lato Light" pitchFamily="34" charset="0"/>
              </a:rPr>
              <a:t>GAIN INSIGHT IN AN NGO’s WORK &amp; RESULTS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4572000" y="5805264"/>
            <a:ext cx="334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err="1" smtClean="0">
                <a:solidFill>
                  <a:schemeClr val="bg1"/>
                </a:solidFill>
                <a:latin typeface="Lato" pitchFamily="34" charset="0"/>
              </a:rPr>
              <a:t>Source</a:t>
            </a:r>
            <a:r>
              <a:rPr lang="nl-NL" sz="1200" dirty="0" smtClean="0">
                <a:solidFill>
                  <a:schemeClr val="bg1"/>
                </a:solidFill>
                <a:latin typeface="Lato" pitchFamily="34" charset="0"/>
              </a:rPr>
              <a:t>: IATI </a:t>
            </a:r>
            <a:r>
              <a:rPr lang="nl-NL" sz="1200" dirty="0" err="1" smtClean="0">
                <a:solidFill>
                  <a:schemeClr val="bg1"/>
                </a:solidFill>
                <a:latin typeface="Lato" pitchFamily="34" charset="0"/>
              </a:rPr>
              <a:t>visualisation</a:t>
            </a:r>
            <a:r>
              <a:rPr lang="nl-NL" sz="1200" dirty="0" smtClean="0">
                <a:solidFill>
                  <a:schemeClr val="bg1"/>
                </a:solidFill>
                <a:latin typeface="Lato" pitchFamily="34" charset="0"/>
              </a:rPr>
              <a:t> </a:t>
            </a:r>
            <a:r>
              <a:rPr lang="nl-NL" sz="1200" dirty="0" err="1" smtClean="0">
                <a:solidFill>
                  <a:schemeClr val="bg1"/>
                </a:solidFill>
                <a:latin typeface="Lato" pitchFamily="34" charset="0"/>
              </a:rPr>
              <a:t>pilot</a:t>
            </a:r>
            <a:r>
              <a:rPr lang="nl-NL" sz="1200" dirty="0" smtClean="0">
                <a:solidFill>
                  <a:schemeClr val="bg1"/>
                </a:solidFill>
                <a:latin typeface="Lato" pitchFamily="34" charset="0"/>
              </a:rPr>
              <a:t> – Dutch MFA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73600"/>
            <a:ext cx="6048672" cy="1144800"/>
          </a:xfrm>
        </p:spPr>
        <p:txBody>
          <a:bodyPr/>
          <a:lstStyle/>
          <a:p>
            <a:r>
              <a:rPr lang="nl-NL" sz="3200" dirty="0" smtClean="0"/>
              <a:t>INTERNAL INTELLIGENCE</a:t>
            </a:r>
            <a:endParaRPr lang="nl-NL" sz="3200" dirty="0"/>
          </a:p>
        </p:txBody>
      </p:sp>
      <p:pic>
        <p:nvPicPr>
          <p:cNvPr id="4" name="Afbeelding 3" descr="Atlas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93664"/>
            <a:ext cx="9201151" cy="4903688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0" y="5682734"/>
            <a:ext cx="5076056" cy="338554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lvl="1"/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Oxfam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Novib (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internal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) project browser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0" y="5589240"/>
            <a:ext cx="5184576" cy="830997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lvl="1"/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Which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Cordaid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business unit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works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where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in DRC?</a:t>
            </a:r>
          </a:p>
          <a:p>
            <a:pPr lvl="1"/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This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analysis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was made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during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the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Cordaid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Data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Journey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in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January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2014.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913643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73600"/>
            <a:ext cx="5688632" cy="1144800"/>
          </a:xfrm>
        </p:spPr>
        <p:txBody>
          <a:bodyPr/>
          <a:lstStyle/>
          <a:p>
            <a:r>
              <a:rPr lang="nl-NL" sz="3200" dirty="0" smtClean="0"/>
              <a:t>SHOW YOUR TRACK RECORD</a:t>
            </a: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916832"/>
            <a:ext cx="6007495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kstvak 5"/>
          <p:cNvSpPr txBox="1"/>
          <p:nvPr/>
        </p:nvSpPr>
        <p:spPr>
          <a:xfrm>
            <a:off x="0" y="5589240"/>
            <a:ext cx="5184576" cy="1077218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lvl="1"/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With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the IATI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activity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file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loaded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in Excel, and a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simple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mail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merge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,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you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can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easily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produce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a track record document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filtered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on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 country,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theme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, </a:t>
            </a:r>
            <a:r>
              <a:rPr lang="nl-NL" sz="1600" dirty="0" err="1" smtClean="0">
                <a:solidFill>
                  <a:schemeClr val="bg1"/>
                </a:solidFill>
                <a:latin typeface="Lato" pitchFamily="34" charset="0"/>
              </a:rPr>
              <a:t>period</a:t>
            </a:r>
            <a:r>
              <a:rPr lang="nl-NL" sz="1600" dirty="0" smtClean="0">
                <a:solidFill>
                  <a:schemeClr val="bg1"/>
                </a:solidFill>
                <a:latin typeface="Lato" pitchFamily="34" charset="0"/>
              </a:rPr>
              <a:t>, budget,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7 WAYS TO USE IATI DATA</a:t>
            </a:r>
            <a:endParaRPr lang="en-US" dirty="0"/>
          </a:p>
        </p:txBody>
      </p:sp>
      <p:graphicFrame>
        <p:nvGraphicFramePr>
          <p:cNvPr id="3" name="Tabel 2"/>
          <p:cNvGraphicFramePr>
            <a:graphicFrameLocks noGrp="1"/>
          </p:cNvGraphicFramePr>
          <p:nvPr/>
        </p:nvGraphicFramePr>
        <p:xfrm>
          <a:off x="611560" y="1556792"/>
          <a:ext cx="8136904" cy="516463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68452"/>
                <a:gridCol w="4068452"/>
              </a:tblGrid>
              <a:tr h="586452">
                <a:tc>
                  <a:txBody>
                    <a:bodyPr/>
                    <a:lstStyle/>
                    <a:p>
                      <a:r>
                        <a:rPr lang="nl-NL" b="0" dirty="0" smtClean="0">
                          <a:latin typeface="Lato Light" charset="0"/>
                        </a:rPr>
                        <a:t>7 WAYS TO USE IATI DATA</a:t>
                      </a:r>
                      <a:endParaRPr lang="en-US" b="0" dirty="0">
                        <a:latin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 smtClean="0">
                          <a:solidFill>
                            <a:schemeClr val="tx1"/>
                          </a:solidFill>
                          <a:latin typeface="Lato Light" charset="0"/>
                          <a:ea typeface="+mn-ea"/>
                          <a:cs typeface="+mn-cs"/>
                        </a:rPr>
                        <a:t>LINKS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Lato Light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86452">
                <a:tc>
                  <a:txBody>
                    <a:bodyPr/>
                    <a:lstStyle/>
                    <a:p>
                      <a:r>
                        <a:rPr lang="nl-NL" sz="1200" dirty="0" smtClean="0"/>
                        <a:t>1. Show </a:t>
                      </a:r>
                      <a:r>
                        <a:rPr lang="nl-NL" sz="1200" dirty="0" err="1" smtClean="0"/>
                        <a:t>projects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baseline="0" dirty="0" err="1" smtClean="0"/>
                        <a:t>on</a:t>
                      </a:r>
                      <a:r>
                        <a:rPr lang="nl-NL" sz="1200" baseline="0" dirty="0" smtClean="0"/>
                        <a:t> a map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hlinkClick r:id="rId2"/>
                        </a:rPr>
                        <a:t>http://mali.publishwhatyoufund.org</a:t>
                      </a:r>
                      <a:endParaRPr lang="nl-NL" sz="1200" dirty="0" smtClean="0"/>
                    </a:p>
                    <a:p>
                      <a:r>
                        <a:rPr lang="nl-NL" sz="1200" dirty="0" smtClean="0">
                          <a:hlinkClick r:id="rId3"/>
                        </a:rPr>
                        <a:t>http://openaidsearch.org</a:t>
                      </a:r>
                      <a:r>
                        <a:rPr lang="nl-NL" sz="1200" dirty="0" smtClean="0"/>
                        <a:t>   </a:t>
                      </a:r>
                      <a:endParaRPr lang="en-US" sz="1200" dirty="0"/>
                    </a:p>
                  </a:txBody>
                  <a:tcPr/>
                </a:tc>
              </a:tr>
              <a:tr h="586452">
                <a:tc>
                  <a:txBody>
                    <a:bodyPr/>
                    <a:lstStyle/>
                    <a:p>
                      <a:r>
                        <a:rPr lang="nl-NL" sz="1200" dirty="0" smtClean="0"/>
                        <a:t>2. Show </a:t>
                      </a:r>
                      <a:r>
                        <a:rPr lang="nl-NL" sz="1200" dirty="0" err="1" smtClean="0"/>
                        <a:t>projects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baseline="0" dirty="0" err="1" smtClean="0"/>
                        <a:t>on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baseline="0" dirty="0" err="1" smtClean="0"/>
                        <a:t>your</a:t>
                      </a:r>
                      <a:r>
                        <a:rPr lang="nl-NL" sz="1200" baseline="0" dirty="0" smtClean="0"/>
                        <a:t> website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hlinkClick r:id="rId4"/>
                        </a:rPr>
                        <a:t>http://cordaid.org/en/projects</a:t>
                      </a:r>
                      <a:r>
                        <a:rPr lang="nl-NL" sz="1200" baseline="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</a:tr>
              <a:tr h="586452">
                <a:tc>
                  <a:txBody>
                    <a:bodyPr/>
                    <a:lstStyle/>
                    <a:p>
                      <a:r>
                        <a:rPr lang="nl-NL" sz="1200" dirty="0" smtClean="0"/>
                        <a:t>3. </a:t>
                      </a:r>
                      <a:r>
                        <a:rPr lang="nl-NL" sz="1200" dirty="0" err="1" smtClean="0"/>
                        <a:t>Insight</a:t>
                      </a:r>
                      <a:r>
                        <a:rPr lang="nl-NL" sz="1200" dirty="0" smtClean="0"/>
                        <a:t> in a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baseline="0" dirty="0" err="1" smtClean="0"/>
                        <a:t>countries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baseline="0" dirty="0" err="1" smtClean="0"/>
                        <a:t>aid</a:t>
                      </a:r>
                      <a:r>
                        <a:rPr lang="nl-NL" sz="1200" baseline="0" dirty="0" smtClean="0"/>
                        <a:t> portfolio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hlinkClick r:id="rId5"/>
                        </a:rPr>
                        <a:t>http://devtracker.dfid.gov.uk</a:t>
                      </a:r>
                      <a:r>
                        <a:rPr lang="nl-NL" sz="1200" baseline="0" dirty="0" smtClean="0"/>
                        <a:t> </a:t>
                      </a:r>
                    </a:p>
                  </a:txBody>
                  <a:tcPr/>
                </a:tc>
              </a:tr>
              <a:tr h="978128">
                <a:tc>
                  <a:txBody>
                    <a:bodyPr/>
                    <a:lstStyle/>
                    <a:p>
                      <a:r>
                        <a:rPr lang="nl-NL" sz="1200" dirty="0" smtClean="0"/>
                        <a:t>4. </a:t>
                      </a:r>
                      <a:r>
                        <a:rPr lang="nl-NL" sz="1200" dirty="0" err="1" smtClean="0"/>
                        <a:t>Better</a:t>
                      </a:r>
                      <a:r>
                        <a:rPr lang="nl-NL" sz="1200" dirty="0" smtClean="0"/>
                        <a:t> </a:t>
                      </a:r>
                      <a:r>
                        <a:rPr lang="nl-NL" sz="1200" dirty="0" err="1" smtClean="0"/>
                        <a:t>Journalism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6"/>
                        </a:rPr>
                        <a:t>http://www.volkskrant.nl/vk/nl/2686/Binnenland/article/detail/3430955/2013/04/24/Nederland-geruisloos-helemaal-weg-uit-Uruzgan.dhtml</a:t>
                      </a:r>
                      <a:endParaRPr lang="en-US" sz="1200" dirty="0" smtClean="0"/>
                    </a:p>
                    <a:p>
                      <a:endParaRPr lang="nl-NL" sz="1200" dirty="0" smtClean="0"/>
                    </a:p>
                    <a:p>
                      <a:r>
                        <a:rPr lang="en-US" sz="1200" dirty="0" smtClean="0">
                          <a:hlinkClick r:id="rId7"/>
                        </a:rPr>
                        <a:t>http://bit.ly/cordaid-data-journey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</a:tr>
              <a:tr h="586452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smtClean="0"/>
                        <a:t>5.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baseline="0" dirty="0" err="1" smtClean="0"/>
                        <a:t>Get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baseline="0" dirty="0" err="1" smtClean="0"/>
                        <a:t>insight</a:t>
                      </a:r>
                      <a:r>
                        <a:rPr lang="nl-NL" sz="1200" baseline="0" dirty="0" smtClean="0"/>
                        <a:t> in </a:t>
                      </a:r>
                      <a:r>
                        <a:rPr lang="nl-NL" sz="1200" baseline="0" dirty="0" err="1" smtClean="0"/>
                        <a:t>an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baseline="0" dirty="0" err="1" smtClean="0"/>
                        <a:t>NGOs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baseline="0" dirty="0" err="1" smtClean="0"/>
                        <a:t>work</a:t>
                      </a:r>
                      <a:r>
                        <a:rPr lang="nl-NL" sz="1200" baseline="0" dirty="0" smtClean="0"/>
                        <a:t> &amp; </a:t>
                      </a:r>
                      <a:r>
                        <a:rPr lang="nl-NL" sz="1200" baseline="0" dirty="0" err="1" smtClean="0"/>
                        <a:t>results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hlinkClick r:id="rId8"/>
                        </a:rPr>
                        <a:t>http://bit.ly/iati-dash-pilot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</a:tr>
              <a:tr h="586452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smtClean="0"/>
                        <a:t>6. </a:t>
                      </a:r>
                      <a:r>
                        <a:rPr lang="nl-NL" sz="1200" dirty="0" err="1" smtClean="0"/>
                        <a:t>Internal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baseline="0" dirty="0" err="1" smtClean="0"/>
                        <a:t>intelligence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err="1" smtClean="0"/>
                        <a:t>Oxfam</a:t>
                      </a:r>
                      <a:r>
                        <a:rPr lang="nl-NL" sz="1200" dirty="0" smtClean="0"/>
                        <a:t> project</a:t>
                      </a:r>
                      <a:r>
                        <a:rPr lang="nl-NL" sz="1200" baseline="0" dirty="0" smtClean="0"/>
                        <a:t> browser: </a:t>
                      </a:r>
                      <a:r>
                        <a:rPr lang="nl-NL" sz="1200" baseline="0" dirty="0" err="1" smtClean="0"/>
                        <a:t>available</a:t>
                      </a:r>
                      <a:r>
                        <a:rPr lang="nl-NL" sz="1200" baseline="0" dirty="0" smtClean="0"/>
                        <a:t> online </a:t>
                      </a:r>
                      <a:r>
                        <a:rPr lang="nl-NL" sz="1200" baseline="0" dirty="0" err="1" smtClean="0"/>
                        <a:t>soon</a:t>
                      </a:r>
                      <a:endParaRPr lang="nl-NL" sz="1200" baseline="0" dirty="0" smtClean="0"/>
                    </a:p>
                    <a:p>
                      <a:endParaRPr lang="nl-NL" sz="1200" baseline="0" dirty="0" smtClean="0"/>
                    </a:p>
                    <a:p>
                      <a:r>
                        <a:rPr lang="en-US" sz="1200" dirty="0" smtClean="0">
                          <a:hlinkClick r:id="rId9"/>
                        </a:rPr>
                        <a:t>http://bit.ly/cordaid-data-journey-1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</a:tr>
              <a:tr h="586452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smtClean="0"/>
                        <a:t>7. Show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baseline="0" dirty="0" err="1" smtClean="0"/>
                        <a:t>your</a:t>
                      </a:r>
                      <a:r>
                        <a:rPr lang="nl-NL" sz="1200" baseline="0" dirty="0" smtClean="0"/>
                        <a:t> t</a:t>
                      </a:r>
                      <a:r>
                        <a:rPr lang="nl-NL" sz="1200" dirty="0" smtClean="0"/>
                        <a:t>rack</a:t>
                      </a:r>
                      <a:r>
                        <a:rPr lang="nl-NL" sz="1200" baseline="0" dirty="0" smtClean="0"/>
                        <a:t> record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dirty="0" smtClean="0"/>
                        <a:t>&lt;</a:t>
                      </a:r>
                      <a:r>
                        <a:rPr lang="nl-NL" sz="1200" dirty="0" err="1" smtClean="0"/>
                        <a:t>not</a:t>
                      </a:r>
                      <a:r>
                        <a:rPr lang="nl-NL" sz="1200" dirty="0" smtClean="0"/>
                        <a:t> </a:t>
                      </a:r>
                      <a:r>
                        <a:rPr lang="nl-NL" sz="1200" dirty="0" err="1" smtClean="0"/>
                        <a:t>available</a:t>
                      </a:r>
                      <a:r>
                        <a:rPr lang="nl-NL" sz="1200" baseline="0" dirty="0" smtClean="0"/>
                        <a:t> </a:t>
                      </a:r>
                      <a:r>
                        <a:rPr lang="nl-NL" sz="1200" dirty="0" smtClean="0"/>
                        <a:t>online&gt;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56176" y="1700808"/>
            <a:ext cx="288032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 smtClean="0">
              <a:latin typeface="Lato Light" pitchFamily="34" charset="0"/>
              <a:hlinkClick r:id="rId3"/>
            </a:endParaRPr>
          </a:p>
          <a:p>
            <a:endParaRPr lang="en-US" dirty="0" smtClean="0">
              <a:latin typeface="Lato Light" pitchFamily="34" charset="0"/>
              <a:cs typeface="Arial Rounded MT Bold"/>
            </a:endParaRPr>
          </a:p>
          <a:p>
            <a:r>
              <a:rPr lang="en-US" sz="1600" b="1" dirty="0" err="1" smtClean="0">
                <a:latin typeface="Lato Light" charset="0"/>
                <a:cs typeface="Arial Rounded MT Bold"/>
              </a:rPr>
              <a:t>Pelle</a:t>
            </a:r>
            <a:r>
              <a:rPr lang="en-US" sz="1600" b="1" dirty="0" smtClean="0">
                <a:latin typeface="Lato Light" charset="0"/>
                <a:cs typeface="Arial Rounded MT Bold"/>
              </a:rPr>
              <a:t> </a:t>
            </a:r>
            <a:r>
              <a:rPr lang="en-US" sz="1600" b="1" dirty="0" err="1" smtClean="0">
                <a:latin typeface="Lato Light" charset="0"/>
                <a:cs typeface="Arial Rounded MT Bold"/>
              </a:rPr>
              <a:t>Aardema</a:t>
            </a:r>
            <a:endParaRPr lang="en-US" sz="1600" b="1" dirty="0" smtClean="0">
              <a:latin typeface="Lato Light" charset="0"/>
              <a:cs typeface="Arial Rounded MT Bold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ato Light" charset="0"/>
                <a:cs typeface="Arial Rounded MT Bold"/>
                <a:hlinkClick r:id="rId4"/>
              </a:rPr>
              <a:t>pelle@openforchange.info</a:t>
            </a:r>
            <a:endParaRPr lang="en-US" sz="1600" dirty="0" smtClean="0">
              <a:solidFill>
                <a:srgbClr val="000000"/>
              </a:solidFill>
              <a:latin typeface="Lato Light" charset="0"/>
              <a:cs typeface="Arial Rounded MT Bold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ato Light" charset="0"/>
                <a:cs typeface="Arial Rounded MT Bold"/>
              </a:rPr>
              <a:t>@</a:t>
            </a:r>
            <a:r>
              <a:rPr lang="en-US" sz="1600" dirty="0" err="1" smtClean="0">
                <a:solidFill>
                  <a:srgbClr val="000000"/>
                </a:solidFill>
                <a:latin typeface="Lato Light" charset="0"/>
                <a:cs typeface="Arial Rounded MT Bold"/>
              </a:rPr>
              <a:t>pelleaardema</a:t>
            </a:r>
            <a:endParaRPr lang="en-US" sz="1600" dirty="0" smtClean="0">
              <a:solidFill>
                <a:srgbClr val="000000"/>
              </a:solidFill>
              <a:latin typeface="Lato Light" charset="0"/>
              <a:cs typeface="Arial Rounded MT Bold"/>
            </a:endParaRPr>
          </a:p>
          <a:p>
            <a:endParaRPr lang="nl-NL" sz="1600" dirty="0" smtClean="0">
              <a:solidFill>
                <a:srgbClr val="000000"/>
              </a:solidFill>
              <a:latin typeface="Lato Light" charset="0"/>
              <a:cs typeface="Arial Rounded MT Bold"/>
            </a:endParaRPr>
          </a:p>
          <a:p>
            <a:r>
              <a:rPr lang="nl-NL" sz="1600" dirty="0" smtClean="0">
                <a:solidFill>
                  <a:srgbClr val="000000"/>
                </a:solidFill>
                <a:latin typeface="Lato Light" charset="0"/>
                <a:cs typeface="Arial Rounded MT Bold"/>
              </a:rPr>
              <a:t>More </a:t>
            </a:r>
            <a:r>
              <a:rPr lang="nl-NL" sz="1600" dirty="0" err="1" smtClean="0">
                <a:solidFill>
                  <a:srgbClr val="000000"/>
                </a:solidFill>
                <a:latin typeface="Lato Light" charset="0"/>
                <a:cs typeface="Arial Rounded MT Bold"/>
              </a:rPr>
              <a:t>about</a:t>
            </a:r>
            <a:r>
              <a:rPr lang="nl-NL" sz="1600" dirty="0" smtClean="0">
                <a:solidFill>
                  <a:srgbClr val="000000"/>
                </a:solidFill>
                <a:latin typeface="Lato Light" charset="0"/>
                <a:cs typeface="Arial Rounded MT Bold"/>
              </a:rPr>
              <a:t> </a:t>
            </a:r>
            <a:r>
              <a:rPr lang="nl-NL" sz="1600" b="1" dirty="0" smtClean="0">
                <a:solidFill>
                  <a:srgbClr val="000000"/>
                </a:solidFill>
                <a:latin typeface="Lato Light" charset="0"/>
                <a:cs typeface="Arial Rounded MT Bold"/>
              </a:rPr>
              <a:t>Open </a:t>
            </a:r>
            <a:r>
              <a:rPr lang="nl-NL" sz="1600" b="1" dirty="0" err="1" smtClean="0">
                <a:solidFill>
                  <a:srgbClr val="000000"/>
                </a:solidFill>
                <a:latin typeface="Lato Light" charset="0"/>
                <a:cs typeface="Arial Rounded MT Bold"/>
              </a:rPr>
              <a:t>for</a:t>
            </a:r>
            <a:r>
              <a:rPr lang="nl-NL" sz="1600" b="1" dirty="0" smtClean="0">
                <a:solidFill>
                  <a:srgbClr val="000000"/>
                </a:solidFill>
                <a:latin typeface="Lato Light" charset="0"/>
                <a:cs typeface="Arial Rounded MT Bold"/>
              </a:rPr>
              <a:t> </a:t>
            </a:r>
            <a:r>
              <a:rPr lang="nl-NL" sz="1600" b="1" dirty="0" err="1" smtClean="0">
                <a:solidFill>
                  <a:srgbClr val="000000"/>
                </a:solidFill>
                <a:latin typeface="Lato Light" charset="0"/>
                <a:cs typeface="Arial Rounded MT Bold"/>
              </a:rPr>
              <a:t>Change</a:t>
            </a:r>
            <a:r>
              <a:rPr lang="nl-NL" sz="1600" b="1" dirty="0" smtClean="0">
                <a:solidFill>
                  <a:srgbClr val="000000"/>
                </a:solidFill>
                <a:latin typeface="Lato Light" charset="0"/>
                <a:cs typeface="Arial Rounded MT Bold"/>
              </a:rPr>
              <a:t> </a:t>
            </a:r>
            <a:r>
              <a:rPr lang="nl-NL" sz="1600" dirty="0" smtClean="0">
                <a:solidFill>
                  <a:srgbClr val="000000"/>
                </a:solidFill>
                <a:latin typeface="Lato Light" charset="0"/>
                <a:cs typeface="Arial Rounded MT Bold"/>
              </a:rPr>
              <a:t>:</a:t>
            </a:r>
            <a:endParaRPr lang="en-US" sz="1600" dirty="0" smtClean="0">
              <a:solidFill>
                <a:srgbClr val="000000"/>
              </a:solidFill>
              <a:latin typeface="Lato Light" charset="0"/>
              <a:cs typeface="Arial Rounded MT Bold"/>
            </a:endParaRPr>
          </a:p>
          <a:p>
            <a:r>
              <a:rPr lang="en-US" sz="1600" dirty="0" smtClean="0">
                <a:latin typeface="Lato Light" charset="0"/>
                <a:cs typeface="Arial Rounded MT Bold"/>
                <a:hlinkClick r:id="rId3"/>
              </a:rPr>
              <a:t>http</a:t>
            </a:r>
            <a:r>
              <a:rPr lang="en-US" sz="1600" dirty="0">
                <a:latin typeface="Lato Light" charset="0"/>
                <a:cs typeface="Arial Rounded MT Bold"/>
                <a:hlinkClick r:id="rId3"/>
              </a:rPr>
              <a:t>://</a:t>
            </a:r>
            <a:r>
              <a:rPr lang="en-US" sz="1600" dirty="0" smtClean="0">
                <a:latin typeface="Lato Light" charset="0"/>
                <a:cs typeface="Arial Rounded MT Bold"/>
                <a:hlinkClick r:id="rId3"/>
              </a:rPr>
              <a:t>openforchange.info</a:t>
            </a:r>
            <a:endParaRPr lang="en-US" sz="1600" dirty="0">
              <a:latin typeface="Lato Light" charset="0"/>
              <a:cs typeface="Arial Rounded MT Bold"/>
              <a:hlinkClick r:id="rId3"/>
            </a:endParaRPr>
          </a:p>
          <a:p>
            <a:r>
              <a:rPr lang="en-US" sz="1600" dirty="0" smtClean="0">
                <a:latin typeface="Lato Light" charset="0"/>
                <a:cs typeface="Arial Rounded MT Bold"/>
              </a:rPr>
              <a:t>info@openforchange.info</a:t>
            </a:r>
            <a:br>
              <a:rPr lang="en-US" sz="1600" dirty="0" smtClean="0">
                <a:latin typeface="Lato Light" charset="0"/>
                <a:cs typeface="Arial Rounded MT Bold"/>
              </a:rPr>
            </a:br>
            <a:r>
              <a:rPr lang="en-US" sz="1600" dirty="0" smtClean="0">
                <a:latin typeface="Lato Light" charset="0"/>
                <a:cs typeface="Arial Rounded MT Bold"/>
              </a:rPr>
              <a:t>@</a:t>
            </a:r>
            <a:r>
              <a:rPr lang="en-US" sz="1600" dirty="0" err="1" smtClean="0">
                <a:latin typeface="Lato Light" charset="0"/>
                <a:cs typeface="Arial Rounded MT Bold"/>
              </a:rPr>
              <a:t>open_for_change</a:t>
            </a:r>
            <a:endParaRPr lang="en-US" sz="1600" dirty="0" smtClean="0">
              <a:latin typeface="Lato Light" charset="0"/>
              <a:cs typeface="Arial Rounded MT Bold"/>
            </a:endParaRPr>
          </a:p>
          <a:p>
            <a:endParaRPr lang="en-US" dirty="0" smtClean="0">
              <a:latin typeface="Lato Light" pitchFamily="34" charset="0"/>
              <a:cs typeface="Arial Rounded MT Bold"/>
            </a:endParaRPr>
          </a:p>
          <a:p>
            <a:endParaRPr lang="nl-NL" dirty="0" smtClean="0">
              <a:latin typeface="Lato Light" pitchFamily="34" charset="0"/>
              <a:cs typeface="Arial Rounded MT Bold"/>
            </a:endParaRPr>
          </a:p>
          <a:p>
            <a:endParaRPr lang="nl-NL" dirty="0" smtClean="0">
              <a:latin typeface="Lato Light" pitchFamily="34" charset="0"/>
              <a:cs typeface="Arial Rounded MT Bold"/>
            </a:endParaRPr>
          </a:p>
          <a:p>
            <a:endParaRPr lang="en-US" dirty="0" smtClean="0">
              <a:latin typeface="Lato Light" pitchFamily="34" charset="0"/>
              <a:cs typeface="Arial Rounded MT Bold"/>
            </a:endParaRPr>
          </a:p>
          <a:p>
            <a:endParaRPr lang="en-US" dirty="0" smtClean="0">
              <a:solidFill>
                <a:srgbClr val="000000"/>
              </a:solidFill>
              <a:latin typeface="Lato Light" pitchFamily="34" charset="0"/>
              <a:cs typeface="Arial Rounded MT Bold"/>
            </a:endParaRPr>
          </a:p>
          <a:p>
            <a:endParaRPr lang="nl-NL" dirty="0" smtClean="0">
              <a:solidFill>
                <a:srgbClr val="000000"/>
              </a:solidFill>
              <a:latin typeface="Lato Light" pitchFamily="34" charset="0"/>
              <a:cs typeface="Arial Rounded MT Bold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000" dirty="0" smtClean="0">
                <a:latin typeface="Calibri" pitchFamily="34" charset="0"/>
              </a:rPr>
              <a:t>This work is licensed under a </a:t>
            </a:r>
            <a:r>
              <a:rPr lang="en-US" sz="1000" dirty="0" smtClean="0">
                <a:latin typeface="Calibri" pitchFamily="34" charset="0"/>
                <a:hlinkClick r:id="rId5"/>
              </a:rPr>
              <a:t>Creative Commons Attribution-</a:t>
            </a:r>
            <a:r>
              <a:rPr lang="en-US" sz="1000" dirty="0" err="1" smtClean="0">
                <a:latin typeface="Calibri" pitchFamily="34" charset="0"/>
                <a:hlinkClick r:id="rId5"/>
              </a:rPr>
              <a:t>ShareAlike</a:t>
            </a:r>
            <a:r>
              <a:rPr lang="en-US" sz="1000" dirty="0" smtClean="0">
                <a:latin typeface="Calibri" pitchFamily="34" charset="0"/>
                <a:hlinkClick r:id="rId5"/>
              </a:rPr>
              <a:t> 4.0 International License</a:t>
            </a:r>
            <a:r>
              <a:rPr lang="en-US" sz="1000" dirty="0" smtClean="0">
                <a:latin typeface="Calibri" pitchFamily="34" charset="0"/>
              </a:rPr>
              <a:t>.</a:t>
            </a:r>
            <a:endParaRPr lang="en-US" sz="1000" u="sng" dirty="0">
              <a:solidFill>
                <a:srgbClr val="000000"/>
              </a:solidFill>
              <a:latin typeface="Calibri" pitchFamily="34" charset="0"/>
              <a:cs typeface="Arial Rounded MT Bold"/>
            </a:endParaRPr>
          </a:p>
        </p:txBody>
      </p:sp>
      <p:pic>
        <p:nvPicPr>
          <p:cNvPr id="8" name="Afbeelding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00360" y="260376"/>
            <a:ext cx="2624760" cy="792360"/>
          </a:xfrm>
          <a:prstGeom prst="rect">
            <a:avLst/>
          </a:prstGeom>
        </p:spPr>
      </p:pic>
      <p:pic>
        <p:nvPicPr>
          <p:cNvPr id="9" name="Afbeelding 8" descr="10742620813_0b79ac10ca_o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0" y="0"/>
            <a:ext cx="5868144" cy="688538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-36512" y="6608385"/>
            <a:ext cx="3528392" cy="276999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nl-NL" sz="1200" dirty="0" smtClean="0">
                <a:solidFill>
                  <a:schemeClr val="bg1"/>
                </a:solidFill>
                <a:latin typeface="Lato" pitchFamily="34" charset="0"/>
              </a:rPr>
              <a:t>Image © </a:t>
            </a:r>
            <a:r>
              <a:rPr lang="nl-NL" sz="1200" dirty="0" err="1" smtClean="0">
                <a:solidFill>
                  <a:schemeClr val="bg1"/>
                </a:solidFill>
                <a:latin typeface="Lato" pitchFamily="34" charset="0"/>
              </a:rPr>
              <a:t>www.planetxam.nl</a:t>
            </a:r>
            <a:endParaRPr lang="nl-NL" sz="1200" dirty="0">
              <a:solidFill>
                <a:schemeClr val="bg1"/>
              </a:solidFill>
              <a:latin typeface="Lato" pitchFamily="34" charset="0"/>
            </a:endParaRPr>
          </a:p>
        </p:txBody>
      </p:sp>
      <p:pic>
        <p:nvPicPr>
          <p:cNvPr id="6" name="Afbeelding 5" descr="by-s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28184" y="5733256"/>
            <a:ext cx="1008112" cy="3527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307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ustomShape 1"/>
          <p:cNvSpPr/>
          <p:nvPr/>
        </p:nvSpPr>
        <p:spPr>
          <a:xfrm>
            <a:off x="0" y="2636912"/>
            <a:ext cx="8676456" cy="1800200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lIns="90000" tIns="45000" rIns="90000" bIns="45000" anchor="ctr"/>
          <a:lstStyle/>
          <a:p>
            <a:pPr lvl="1"/>
            <a:r>
              <a:rPr lang="en-GB" sz="2400" dirty="0" smtClean="0">
                <a:solidFill>
                  <a:srgbClr val="FFFFFF"/>
                </a:solidFill>
                <a:latin typeface="Lato Light" pitchFamily="34" charset="0"/>
              </a:rPr>
              <a:t>BY ITSELF, IATI DATA IS NOT SO PRETTY TO LOOK AT, SO  HOW CAN YOU MAKE IT PRETTY &amp;  MEANINGFUL?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37417"/>
          <a:stretch>
            <a:fillRect/>
          </a:stretch>
        </p:blipFill>
        <p:spPr bwMode="auto">
          <a:xfrm>
            <a:off x="0" y="-459432"/>
            <a:ext cx="9144000" cy="731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ustomShape 1"/>
          <p:cNvSpPr/>
          <p:nvPr/>
        </p:nvSpPr>
        <p:spPr>
          <a:xfrm>
            <a:off x="0" y="4941168"/>
            <a:ext cx="7668344" cy="1152128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lIns="90000" tIns="45000" rIns="90000" bIns="45000" anchor="ctr"/>
          <a:lstStyle/>
          <a:p>
            <a:r>
              <a:rPr lang="en-GB" sz="3600" dirty="0" smtClean="0">
                <a:solidFill>
                  <a:srgbClr val="FFFFFF"/>
                </a:solidFill>
                <a:latin typeface="Lato Light" pitchFamily="34" charset="0"/>
              </a:rPr>
              <a:t> SHOW PROJECTS ON A MAP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144016" y="5805264"/>
            <a:ext cx="334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err="1" smtClean="0">
                <a:solidFill>
                  <a:schemeClr val="bg1"/>
                </a:solidFill>
                <a:latin typeface="Lato" pitchFamily="34" charset="0"/>
              </a:rPr>
              <a:t>Source</a:t>
            </a:r>
            <a:r>
              <a:rPr lang="nl-NL" sz="1200" dirty="0" smtClean="0">
                <a:solidFill>
                  <a:schemeClr val="bg1"/>
                </a:solidFill>
                <a:latin typeface="Lato" pitchFamily="34" charset="0"/>
              </a:rPr>
              <a:t>: http://mali.publishwhatyoufund.org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710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ustomShape 1"/>
          <p:cNvSpPr/>
          <p:nvPr/>
        </p:nvSpPr>
        <p:spPr>
          <a:xfrm>
            <a:off x="0" y="5805264"/>
            <a:ext cx="2627784" cy="288032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lIns="90000" tIns="45000" rIns="90000" bIns="45000" anchor="ctr"/>
          <a:lstStyle/>
          <a:p>
            <a:r>
              <a:rPr lang="en-GB" sz="2600" b="1" dirty="0" smtClean="0">
                <a:solidFill>
                  <a:srgbClr val="FFFFFF"/>
                </a:solidFill>
                <a:latin typeface="Lato Light" pitchFamily="34" charset="0"/>
              </a:rPr>
              <a:t> </a:t>
            </a:r>
            <a:endParaRPr lang="en-GB" sz="3600" dirty="0" smtClean="0">
              <a:solidFill>
                <a:srgbClr val="FFFFFF"/>
              </a:solidFill>
              <a:latin typeface="Lato Light" pitchFamily="34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144016" y="5805264"/>
            <a:ext cx="334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err="1" smtClean="0">
                <a:solidFill>
                  <a:schemeClr val="bg1"/>
                </a:solidFill>
                <a:latin typeface="Lato" pitchFamily="34" charset="0"/>
              </a:rPr>
              <a:t>Source</a:t>
            </a:r>
            <a:r>
              <a:rPr lang="nl-NL" sz="1200" dirty="0" smtClean="0">
                <a:solidFill>
                  <a:schemeClr val="bg1"/>
                </a:solidFill>
                <a:latin typeface="Lato" pitchFamily="34" charset="0"/>
              </a:rPr>
              <a:t>: http://openaidsearch.org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781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ustomShape 1"/>
          <p:cNvSpPr/>
          <p:nvPr/>
        </p:nvSpPr>
        <p:spPr>
          <a:xfrm>
            <a:off x="0" y="4941168"/>
            <a:ext cx="7668344" cy="1152128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lIns="90000" tIns="45000" rIns="90000" bIns="45000" anchor="ctr"/>
          <a:lstStyle/>
          <a:p>
            <a:pPr lvl="1"/>
            <a:r>
              <a:rPr lang="en-GB" sz="3600" dirty="0" smtClean="0">
                <a:solidFill>
                  <a:srgbClr val="FFFFFF"/>
                </a:solidFill>
                <a:latin typeface="Lato Light" pitchFamily="34" charset="0"/>
              </a:rPr>
              <a:t>SHOW PROJECTS ON YOUR WEBSITE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4283968" y="5805264"/>
            <a:ext cx="334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err="1" smtClean="0">
                <a:solidFill>
                  <a:schemeClr val="bg1"/>
                </a:solidFill>
                <a:latin typeface="Lato" pitchFamily="34" charset="0"/>
              </a:rPr>
              <a:t>Source</a:t>
            </a:r>
            <a:r>
              <a:rPr lang="nl-NL" sz="1200" dirty="0" smtClean="0">
                <a:solidFill>
                  <a:schemeClr val="bg1"/>
                </a:solidFill>
                <a:latin typeface="Lato" pitchFamily="34" charset="0"/>
              </a:rPr>
              <a:t>: http://www.cordaid.org/en/projects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8867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ustomShape 1"/>
          <p:cNvSpPr/>
          <p:nvPr/>
        </p:nvSpPr>
        <p:spPr>
          <a:xfrm>
            <a:off x="0" y="4941168"/>
            <a:ext cx="8172400" cy="1152128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lIns="90000" tIns="45000" rIns="90000" bIns="45000" anchor="ctr"/>
          <a:lstStyle/>
          <a:p>
            <a:pPr lvl="1"/>
            <a:r>
              <a:rPr lang="en-GB" sz="3600" dirty="0" smtClean="0">
                <a:solidFill>
                  <a:srgbClr val="FFFFFF"/>
                </a:solidFill>
                <a:latin typeface="Lato Light" pitchFamily="34" charset="0"/>
              </a:rPr>
              <a:t>GAIN INSIGHT IN A COUNTRY’S AID PORTFOLIO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616624" y="5816297"/>
            <a:ext cx="334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err="1" smtClean="0">
                <a:solidFill>
                  <a:schemeClr val="bg1"/>
                </a:solidFill>
                <a:latin typeface="Lato" pitchFamily="34" charset="0"/>
              </a:rPr>
              <a:t>Source</a:t>
            </a:r>
            <a:r>
              <a:rPr lang="nl-NL" sz="1200" dirty="0" smtClean="0">
                <a:solidFill>
                  <a:schemeClr val="bg1"/>
                </a:solidFill>
                <a:latin typeface="Lato" pitchFamily="34" charset="0"/>
              </a:rPr>
              <a:t>: http://devtracker.dfid.gov.uk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STATS &amp; FIGURES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3956" t="13456" r="32379" b="3489"/>
          <a:stretch>
            <a:fillRect/>
          </a:stretch>
        </p:blipFill>
        <p:spPr bwMode="auto">
          <a:xfrm>
            <a:off x="453142" y="1556792"/>
            <a:ext cx="3830826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4054" t="16778" r="32281" b="167"/>
          <a:stretch>
            <a:fillRect/>
          </a:stretch>
        </p:blipFill>
        <p:spPr bwMode="auto">
          <a:xfrm>
            <a:off x="4845630" y="1556792"/>
            <a:ext cx="3830826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CustomShape 1"/>
          <p:cNvSpPr/>
          <p:nvPr/>
        </p:nvSpPr>
        <p:spPr>
          <a:xfrm>
            <a:off x="2051720" y="5301208"/>
            <a:ext cx="6840760" cy="936104"/>
          </a:xfrm>
          <a:prstGeom prst="rect">
            <a:avLst/>
          </a:prstGeom>
          <a:solidFill>
            <a:srgbClr val="4A5152">
              <a:alpha val="90000"/>
            </a:srgbClr>
          </a:solidFill>
        </p:spPr>
        <p:txBody>
          <a:bodyPr lIns="90000" tIns="45000" rIns="90000" bIns="45000" anchor="ctr"/>
          <a:lstStyle/>
          <a:p>
            <a:r>
              <a:rPr lang="en-GB" dirty="0" smtClean="0">
                <a:solidFill>
                  <a:srgbClr val="FFFFFF"/>
                </a:solidFill>
                <a:latin typeface="Calibri" pitchFamily="34" charset="0"/>
              </a:rPr>
              <a:t>A complete IATI file – covering all your organisations activities – can easily provide some basic statistics.</a:t>
            </a:r>
          </a:p>
          <a:p>
            <a:r>
              <a:rPr lang="en-GB" dirty="0" smtClean="0">
                <a:solidFill>
                  <a:srgbClr val="FFFFFF"/>
                </a:solidFill>
                <a:latin typeface="Calibri" pitchFamily="34" charset="0"/>
              </a:rPr>
              <a:t>These images are taken from </a:t>
            </a:r>
            <a:r>
              <a:rPr lang="en-GB" dirty="0" err="1" smtClean="0">
                <a:solidFill>
                  <a:srgbClr val="FFFFFF"/>
                </a:solidFill>
                <a:latin typeface="Calibri" pitchFamily="34" charset="0"/>
              </a:rPr>
              <a:t>Cordaids</a:t>
            </a:r>
            <a:r>
              <a:rPr lang="en-GB" dirty="0" smtClean="0">
                <a:solidFill>
                  <a:srgbClr val="FFFFFF"/>
                </a:solidFill>
                <a:latin typeface="Calibri" pitchFamily="34" charset="0"/>
              </a:rPr>
              <a:t> Open Data Dashboard.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MORE FIGURES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1666"/>
          <a:stretch>
            <a:fillRect/>
          </a:stretch>
        </p:blipFill>
        <p:spPr bwMode="auto">
          <a:xfrm>
            <a:off x="-36512" y="1633831"/>
            <a:ext cx="9180512" cy="5251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GAIN INSIGHT IN NETWORKS</a:t>
            </a:r>
            <a:endParaRPr lang="en-US" sz="3200" dirty="0"/>
          </a:p>
        </p:txBody>
      </p:sp>
      <p:sp>
        <p:nvSpPr>
          <p:cNvPr id="6" name="CustomShape 1"/>
          <p:cNvSpPr/>
          <p:nvPr/>
        </p:nvSpPr>
        <p:spPr>
          <a:xfrm>
            <a:off x="0" y="4941168"/>
            <a:ext cx="7668344" cy="1152128"/>
          </a:xfrm>
          <a:prstGeom prst="rect">
            <a:avLst/>
          </a:prstGeom>
          <a:solidFill>
            <a:srgbClr val="4A5152">
              <a:alpha val="70000"/>
            </a:srgbClr>
          </a:solidFill>
        </p:spPr>
        <p:txBody>
          <a:bodyPr lIns="90000" tIns="45000" rIns="90000" bIns="45000" anchor="ctr"/>
          <a:lstStyle/>
          <a:p>
            <a:r>
              <a:rPr lang="en-GB" sz="3600" dirty="0" smtClean="0">
                <a:solidFill>
                  <a:srgbClr val="FFFFFF"/>
                </a:solidFill>
                <a:latin typeface="Lato Light" pitchFamily="34" charset="0"/>
              </a:rPr>
              <a:t> 1. SHOW PROJECTS ON A MAP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144016" y="5805264"/>
            <a:ext cx="334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err="1" smtClean="0">
                <a:solidFill>
                  <a:schemeClr val="bg1"/>
                </a:solidFill>
                <a:latin typeface="Lato" pitchFamily="34" charset="0"/>
              </a:rPr>
              <a:t>Source</a:t>
            </a:r>
            <a:r>
              <a:rPr lang="nl-NL" sz="1200" dirty="0" smtClean="0">
                <a:solidFill>
                  <a:schemeClr val="bg1"/>
                </a:solidFill>
                <a:latin typeface="Lato" pitchFamily="34" charset="0"/>
              </a:rPr>
              <a:t>: http://mali.publishwhatyoufund.org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9741" t="31100" r="6391" b="1701"/>
          <a:stretch>
            <a:fillRect/>
          </a:stretch>
        </p:blipFill>
        <p:spPr bwMode="auto">
          <a:xfrm>
            <a:off x="-108520" y="2175452"/>
            <a:ext cx="9331787" cy="420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ustomShape 1"/>
          <p:cNvSpPr/>
          <p:nvPr/>
        </p:nvSpPr>
        <p:spPr>
          <a:xfrm>
            <a:off x="611560" y="1772816"/>
            <a:ext cx="6840760" cy="936104"/>
          </a:xfrm>
          <a:prstGeom prst="rect">
            <a:avLst/>
          </a:prstGeom>
          <a:solidFill>
            <a:srgbClr val="4A5152">
              <a:alpha val="90000"/>
            </a:srgbClr>
          </a:solidFill>
        </p:spPr>
        <p:txBody>
          <a:bodyPr lIns="90000" tIns="45000" rIns="90000" bIns="45000" anchor="ctr"/>
          <a:lstStyle/>
          <a:p>
            <a:r>
              <a:rPr lang="en-GB" dirty="0" smtClean="0">
                <a:solidFill>
                  <a:srgbClr val="FFFFFF"/>
                </a:solidFill>
                <a:latin typeface="Calibri" pitchFamily="34" charset="0"/>
              </a:rPr>
              <a:t>Which are the partners </a:t>
            </a:r>
            <a:r>
              <a:rPr lang="en-GB" dirty="0" err="1" smtClean="0">
                <a:solidFill>
                  <a:srgbClr val="FFFFFF"/>
                </a:solidFill>
                <a:latin typeface="Calibri" pitchFamily="34" charset="0"/>
              </a:rPr>
              <a:t>Hivos</a:t>
            </a:r>
            <a:r>
              <a:rPr lang="en-GB" dirty="0" smtClean="0">
                <a:solidFill>
                  <a:srgbClr val="FFFFFF"/>
                </a:solidFill>
                <a:latin typeface="Calibri" pitchFamily="34" charset="0"/>
              </a:rPr>
              <a:t> works with in East Africa? </a:t>
            </a:r>
          </a:p>
          <a:p>
            <a:r>
              <a:rPr lang="en-GB" dirty="0" smtClean="0">
                <a:solidFill>
                  <a:srgbClr val="FFFFFF"/>
                </a:solidFill>
                <a:latin typeface="Calibri" pitchFamily="34" charset="0"/>
              </a:rPr>
              <a:t>An analysis based on their IATI file</a:t>
            </a:r>
            <a:endParaRPr lang="en-GB" dirty="0" smtClean="0">
              <a:solidFill>
                <a:srgbClr val="FFFFFF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11856</TotalTime>
  <Words>439</Words>
  <Application>Microsoft Office PowerPoint</Application>
  <PresentationFormat>Diavoorstelling (4:3)</PresentationFormat>
  <Paragraphs>77</Paragraphs>
  <Slides>18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7" baseType="lpstr">
      <vt:lpstr>Arial</vt:lpstr>
      <vt:lpstr>Lato Light</vt:lpstr>
      <vt:lpstr>DejaVu Sans</vt:lpstr>
      <vt:lpstr>Lato</vt:lpstr>
      <vt:lpstr>Calibri</vt:lpstr>
      <vt:lpstr>Arial Rounded MT Bold</vt:lpstr>
      <vt:lpstr>StarSymbol</vt:lpstr>
      <vt:lpstr>Office Theme</vt:lpstr>
      <vt:lpstr>1_Office Theme</vt:lpstr>
      <vt:lpstr>Dia 1</vt:lpstr>
      <vt:lpstr>Dia 2</vt:lpstr>
      <vt:lpstr>Dia 3</vt:lpstr>
      <vt:lpstr>Dia 4</vt:lpstr>
      <vt:lpstr>Dia 5</vt:lpstr>
      <vt:lpstr>Dia 6</vt:lpstr>
      <vt:lpstr>STATS &amp; FIGURES</vt:lpstr>
      <vt:lpstr>MORE FIGURES</vt:lpstr>
      <vt:lpstr>GAIN INSIGHT IN NETWORKS</vt:lpstr>
      <vt:lpstr>BETTER JOURNALISM</vt:lpstr>
      <vt:lpstr>GAIN INSIGHT IN THE DEVELOPMENT  CHAIN</vt:lpstr>
      <vt:lpstr>LINK WITH OTHER DATA</vt:lpstr>
      <vt:lpstr>Dia 13</vt:lpstr>
      <vt:lpstr>INTERNAL INTELLIGENCE</vt:lpstr>
      <vt:lpstr>Dia 15</vt:lpstr>
      <vt:lpstr>SHOW YOUR TRACK RECORD</vt:lpstr>
      <vt:lpstr>7 WAYS TO USE IATI DATA</vt:lpstr>
      <vt:lpstr>Dia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Pelle business</dc:creator>
  <cp:lastModifiedBy>Pelle Aardema</cp:lastModifiedBy>
  <cp:revision>159</cp:revision>
  <dcterms:modified xsi:type="dcterms:W3CDTF">2015-04-30T12:26:07Z</dcterms:modified>
</cp:coreProperties>
</file>